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5" r:id="rId2"/>
    <p:sldMasterId id="2147483686" r:id="rId3"/>
  </p:sldMasterIdLst>
  <p:notesMasterIdLst>
    <p:notesMasterId r:id="rId19"/>
  </p:notesMasterIdLst>
  <p:sldIdLst>
    <p:sldId id="288" r:id="rId4"/>
    <p:sldId id="259" r:id="rId5"/>
    <p:sldId id="316" r:id="rId6"/>
    <p:sldId id="289" r:id="rId7"/>
    <p:sldId id="317" r:id="rId8"/>
    <p:sldId id="318" r:id="rId9"/>
    <p:sldId id="303" r:id="rId10"/>
    <p:sldId id="313" r:id="rId11"/>
    <p:sldId id="309" r:id="rId12"/>
    <p:sldId id="310" r:id="rId13"/>
    <p:sldId id="276" r:id="rId14"/>
    <p:sldId id="308" r:id="rId15"/>
    <p:sldId id="315" r:id="rId16"/>
    <p:sldId id="319" r:id="rId17"/>
    <p:sldId id="314" r:id="rId18"/>
  </p:sldIdLst>
  <p:sldSz cx="12192000" cy="6858000"/>
  <p:notesSz cx="6858000" cy="9144000"/>
  <p:embeddedFontLst>
    <p:embeddedFont>
      <p:font typeface="NTR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CCC74C-E36B-424B-AB12-9BF55761B83B}">
  <a:tblStyle styleId="{E8CCC74C-E36B-424B-AB12-9BF55761B83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3" autoAdjust="0"/>
    <p:restoredTop sz="86006" autoAdjust="0"/>
  </p:normalViewPr>
  <p:slideViewPr>
    <p:cSldViewPr snapToGrid="0">
      <p:cViewPr varScale="1">
        <p:scale>
          <a:sx n="66" d="100"/>
          <a:sy n="66" d="100"/>
        </p:scale>
        <p:origin x="1430" y="5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i="0" dirty="0">
                <a:solidFill>
                  <a:schemeClr val="bg1"/>
                </a:solidFill>
                <a:effectLst/>
                <a:latin typeface="NTR" pitchFamily="2" charset="0"/>
                <a:cs typeface="NTR" pitchFamily="2" charset="0"/>
              </a:rPr>
              <a:t>MSc 2 DATA SCIENCES &amp; ARTIFICIAL INTELLIGENCE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3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0C0E059F-04A6-5F62-0598-8FFE0C93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:notes">
            <a:extLst>
              <a:ext uri="{FF2B5EF4-FFF2-40B4-BE49-F238E27FC236}">
                <a16:creationId xmlns:a16="http://schemas.microsoft.com/office/drawing/2014/main" id="{E6811119-C5D6-DE45-BE65-7617365FF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1:notes">
            <a:extLst>
              <a:ext uri="{FF2B5EF4-FFF2-40B4-BE49-F238E27FC236}">
                <a16:creationId xmlns:a16="http://schemas.microsoft.com/office/drawing/2014/main" id="{AE137C44-2573-B5B3-A290-960D2769F3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1:notes">
            <a:extLst>
              <a:ext uri="{FF2B5EF4-FFF2-40B4-BE49-F238E27FC236}">
                <a16:creationId xmlns:a16="http://schemas.microsoft.com/office/drawing/2014/main" id="{6838E4F2-B10E-D12E-6BEA-E90EC1E5E2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My presentation includes: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Introduction,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Academic </a:t>
            </a:r>
            <a:r>
              <a:rPr lang="en-US" dirty="0"/>
              <a:t>Journey,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Professional Experience,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Outstanding projects</a:t>
            </a:r>
            <a:r>
              <a:rPr lang="en-US" dirty="0"/>
              <a:t>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Career goals,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Math </a:t>
            </a:r>
            <a:r>
              <a:rPr lang="en-US" dirty="0" err="1"/>
              <a:t>excersises</a:t>
            </a:r>
            <a:r>
              <a:rPr lang="en-US" dirty="0"/>
              <a:t> and approaches.</a:t>
            </a:r>
            <a:endParaRPr dirty="0"/>
          </a:p>
        </p:txBody>
      </p:sp>
      <p:sp>
        <p:nvSpPr>
          <p:cNvPr id="293" name="Google Shape;2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D02729A7-8F12-9C3F-26DC-4067BBC2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>
            <a:extLst>
              <a:ext uri="{FF2B5EF4-FFF2-40B4-BE49-F238E27FC236}">
                <a16:creationId xmlns:a16="http://schemas.microsoft.com/office/drawing/2014/main" id="{913B88E7-24AF-FEBB-2637-1400B29012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>
            <a:extLst>
              <a:ext uri="{FF2B5EF4-FFF2-40B4-BE49-F238E27FC236}">
                <a16:creationId xmlns:a16="http://schemas.microsoft.com/office/drawing/2014/main" id="{9C6E0871-247C-FC48-3CCA-8B5D67C8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Academic Journey</a:t>
            </a:r>
            <a:endParaRPr lang="en-US" sz="1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>
            <a:extLst>
              <a:ext uri="{FF2B5EF4-FFF2-40B4-BE49-F238E27FC236}">
                <a16:creationId xmlns:a16="http://schemas.microsoft.com/office/drawing/2014/main" id="{6A5F09FB-79F0-790E-F177-A67717E1D5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00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My name is Huy and everyone can call me Tim,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graduated in 2023 majoring in Construction Informatics, Faculty of Irrigation Engineering, Da Nang University of Science and Technology,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have more than 2 years of working experience as </a:t>
            </a:r>
            <a:r>
              <a:rPr lang="en-US" dirty="0" err="1"/>
              <a:t>FullStack</a:t>
            </a:r>
            <a:r>
              <a:rPr lang="en-US" dirty="0"/>
              <a:t> – Data Engineer</a:t>
            </a: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5600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My name is Huy and everyone can call me Tim,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graduated in 2023 majoring in Construction Informatics, Faculty of Irrigation Engineering, Da Nang University of Science and Technology,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have more than 2 years of working experience as </a:t>
            </a:r>
            <a:r>
              <a:rPr lang="en-US" dirty="0" err="1"/>
              <a:t>FullStack</a:t>
            </a:r>
            <a:r>
              <a:rPr lang="en-US" dirty="0"/>
              <a:t> – Data Engineer</a:t>
            </a: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82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My name is Huy and everyone can call me Tim,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graduated in 2023 majoring in Construction Informatics, Faculty of Irrigation Engineering, Da Nang University of Science and Technology,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have more than 2 years of working experience as </a:t>
            </a:r>
            <a:r>
              <a:rPr lang="en-US" dirty="0" err="1"/>
              <a:t>FullStack</a:t>
            </a:r>
            <a:r>
              <a:rPr lang="en-US" dirty="0"/>
              <a:t> – Data Engineer</a:t>
            </a: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226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19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3DB81-B22A-CC2E-95FB-A0EBF2F3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643AB-C17E-68BF-3B86-980FA1EA0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0EA40-B3C0-ADAC-141C-2FD54984B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4CCA-887C-BE85-3F7A-DD16DFBDDD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940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4F35CC38-1F82-6FC4-9241-8C3519EC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>
            <a:extLst>
              <a:ext uri="{FF2B5EF4-FFF2-40B4-BE49-F238E27FC236}">
                <a16:creationId xmlns:a16="http://schemas.microsoft.com/office/drawing/2014/main" id="{FC7B6F34-0ED3-3555-56FD-4CCEEEDC0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>
            <a:extLst>
              <a:ext uri="{FF2B5EF4-FFF2-40B4-BE49-F238E27FC236}">
                <a16:creationId xmlns:a16="http://schemas.microsoft.com/office/drawing/2014/main" id="{20C9210C-0AD6-314F-E53E-E8D85797A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Academic Journey</a:t>
            </a:r>
            <a:endParaRPr lang="en-US" sz="1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>
            <a:extLst>
              <a:ext uri="{FF2B5EF4-FFF2-40B4-BE49-F238E27FC236}">
                <a16:creationId xmlns:a16="http://schemas.microsoft.com/office/drawing/2014/main" id="{56034B47-F249-0144-3C53-21CB93EA6C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27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697411" y="1754909"/>
            <a:ext cx="10656389" cy="442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696685" y="1708992"/>
            <a:ext cx="10656389" cy="18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1"/>
          </p:nvPr>
        </p:nvSpPr>
        <p:spPr>
          <a:xfrm>
            <a:off x="696187" y="3672925"/>
            <a:ext cx="10656887" cy="116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B8E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5BB8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2"/>
          </p:nvPr>
        </p:nvSpPr>
        <p:spPr>
          <a:xfrm>
            <a:off x="3651134" y="1954634"/>
            <a:ext cx="7702665" cy="399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3"/>
          </p:nvPr>
        </p:nvSpPr>
        <p:spPr>
          <a:xfrm>
            <a:off x="3651133" y="1193809"/>
            <a:ext cx="7702665" cy="56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4468188" y="1193809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2"/>
          </p:nvPr>
        </p:nvSpPr>
        <p:spPr>
          <a:xfrm>
            <a:off x="4468813" y="1663709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3"/>
          </p:nvPr>
        </p:nvSpPr>
        <p:spPr>
          <a:xfrm>
            <a:off x="4468188" y="3641445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4"/>
          </p:nvPr>
        </p:nvSpPr>
        <p:spPr>
          <a:xfrm>
            <a:off x="4468813" y="4111345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5"/>
          </p:nvPr>
        </p:nvSpPr>
        <p:spPr>
          <a:xfrm>
            <a:off x="7904115" y="1193809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6"/>
          </p:nvPr>
        </p:nvSpPr>
        <p:spPr>
          <a:xfrm>
            <a:off x="7904740" y="1663709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7"/>
          </p:nvPr>
        </p:nvSpPr>
        <p:spPr>
          <a:xfrm>
            <a:off x="7904115" y="3641445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body" idx="8"/>
          </p:nvPr>
        </p:nvSpPr>
        <p:spPr>
          <a:xfrm>
            <a:off x="7904740" y="4111345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9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3934787" y="1193809"/>
            <a:ext cx="3557872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2"/>
          </p:nvPr>
        </p:nvSpPr>
        <p:spPr>
          <a:xfrm>
            <a:off x="3935412" y="1663709"/>
            <a:ext cx="3557587" cy="428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3"/>
          </p:nvPr>
        </p:nvSpPr>
        <p:spPr>
          <a:xfrm>
            <a:off x="7795587" y="1193809"/>
            <a:ext cx="3557872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4"/>
          </p:nvPr>
        </p:nvSpPr>
        <p:spPr>
          <a:xfrm>
            <a:off x="7796212" y="1663709"/>
            <a:ext cx="3557587" cy="428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>
            <a:spLocks noGrp="1"/>
          </p:cNvSpPr>
          <p:nvPr>
            <p:ph type="pic" idx="2"/>
          </p:nvPr>
        </p:nvSpPr>
        <p:spPr>
          <a:xfrm>
            <a:off x="7621583" y="1193809"/>
            <a:ext cx="3656017" cy="4366481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1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37"/>
          <p:cNvSpPr>
            <a:spLocks noGrp="1"/>
          </p:cNvSpPr>
          <p:nvPr>
            <p:ph type="pic" idx="3"/>
          </p:nvPr>
        </p:nvSpPr>
        <p:spPr>
          <a:xfrm>
            <a:off x="3777673" y="1193809"/>
            <a:ext cx="3656017" cy="4366481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>
            <a:spLocks noGrp="1"/>
          </p:cNvSpPr>
          <p:nvPr>
            <p:ph type="pic" idx="2"/>
          </p:nvPr>
        </p:nvSpPr>
        <p:spPr>
          <a:xfrm>
            <a:off x="7697782" y="1193809"/>
            <a:ext cx="3656017" cy="2787064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38"/>
          <p:cNvSpPr>
            <a:spLocks noGrp="1"/>
          </p:cNvSpPr>
          <p:nvPr>
            <p:ph type="pic" idx="3"/>
          </p:nvPr>
        </p:nvSpPr>
        <p:spPr>
          <a:xfrm>
            <a:off x="3909290" y="1193809"/>
            <a:ext cx="3656017" cy="1818409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9" name="Google Shape;249;p38"/>
          <p:cNvSpPr>
            <a:spLocks noGrp="1"/>
          </p:cNvSpPr>
          <p:nvPr>
            <p:ph type="pic" idx="4"/>
          </p:nvPr>
        </p:nvSpPr>
        <p:spPr>
          <a:xfrm>
            <a:off x="3909290" y="3140364"/>
            <a:ext cx="3656017" cy="2653145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50" name="Google Shape;250;p38"/>
          <p:cNvSpPr>
            <a:spLocks noGrp="1"/>
          </p:cNvSpPr>
          <p:nvPr>
            <p:ph type="pic" idx="5"/>
          </p:nvPr>
        </p:nvSpPr>
        <p:spPr>
          <a:xfrm>
            <a:off x="7697782" y="4128654"/>
            <a:ext cx="3656017" cy="1662545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B8E6"/>
              </a:buClr>
              <a:buSzPts val="2400"/>
              <a:buNone/>
              <a:defRPr sz="2400">
                <a:solidFill>
                  <a:srgbClr val="5BB8E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97411" y="1727200"/>
            <a:ext cx="5157787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97411" y="2126528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6193047" y="1727200"/>
            <a:ext cx="5157787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4"/>
          </p:nvPr>
        </p:nvSpPr>
        <p:spPr>
          <a:xfrm>
            <a:off x="6193047" y="2126528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697411" y="1708727"/>
            <a:ext cx="5157787" cy="410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6193047" y="1708727"/>
            <a:ext cx="5157787" cy="410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839788" y="989012"/>
            <a:ext cx="4879975" cy="106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839788" y="2336800"/>
            <a:ext cx="2309811" cy="35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6472239" y="989013"/>
            <a:ext cx="4879975" cy="4879975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3"/>
          </p:nvPr>
        </p:nvSpPr>
        <p:spPr>
          <a:xfrm>
            <a:off x="3407497" y="2336800"/>
            <a:ext cx="2309811" cy="35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7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697411" y="1968210"/>
            <a:ext cx="5176916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893716" y="2158279"/>
            <a:ext cx="4718974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893716" y="2747675"/>
            <a:ext cx="4718974" cy="29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3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6174575" y="1968210"/>
            <a:ext cx="5176916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4"/>
          </p:nvPr>
        </p:nvSpPr>
        <p:spPr>
          <a:xfrm>
            <a:off x="6370880" y="2158279"/>
            <a:ext cx="4718974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5"/>
          </p:nvPr>
        </p:nvSpPr>
        <p:spPr>
          <a:xfrm>
            <a:off x="6370880" y="2747675"/>
            <a:ext cx="4718974" cy="29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697411" y="1970664"/>
            <a:ext cx="3177309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893716" y="2160733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2"/>
          </p:nvPr>
        </p:nvSpPr>
        <p:spPr>
          <a:xfrm>
            <a:off x="893716" y="2750129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4436950" y="1970664"/>
            <a:ext cx="3177309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3"/>
          </p:nvPr>
        </p:nvSpPr>
        <p:spPr>
          <a:xfrm>
            <a:off x="4633255" y="2160733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4"/>
          </p:nvPr>
        </p:nvSpPr>
        <p:spPr>
          <a:xfrm>
            <a:off x="4633255" y="2750129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176490" y="1970664"/>
            <a:ext cx="3177309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5"/>
          </p:nvPr>
        </p:nvSpPr>
        <p:spPr>
          <a:xfrm>
            <a:off x="8372795" y="2160733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6"/>
          </p:nvPr>
        </p:nvSpPr>
        <p:spPr>
          <a:xfrm>
            <a:off x="8372795" y="2750129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7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8176491" y="1972829"/>
            <a:ext cx="3177309" cy="3962400"/>
          </a:xfrm>
          <a:prstGeom prst="roundRect">
            <a:avLst>
              <a:gd name="adj" fmla="val 4748"/>
            </a:avLst>
          </a:prstGeom>
          <a:solidFill>
            <a:srgbClr val="005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8372796" y="2162898"/>
            <a:ext cx="2784698" cy="399327"/>
          </a:xfrm>
          <a:prstGeom prst="rect">
            <a:avLst/>
          </a:prstGeom>
          <a:solidFill>
            <a:srgbClr val="005FA9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2"/>
          </p:nvPr>
        </p:nvSpPr>
        <p:spPr>
          <a:xfrm>
            <a:off x="8372796" y="2752294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96913" y="1972829"/>
            <a:ext cx="7092243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3"/>
          </p:nvPr>
        </p:nvSpPr>
        <p:spPr>
          <a:xfrm>
            <a:off x="893217" y="2162898"/>
            <a:ext cx="6616637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"/>
          </p:nvPr>
        </p:nvSpPr>
        <p:spPr>
          <a:xfrm>
            <a:off x="893217" y="2752294"/>
            <a:ext cx="6616637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5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97411" y="1754909"/>
            <a:ext cx="10656389" cy="442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0" y="0"/>
            <a:ext cx="12189097" cy="6858000"/>
          </a:xfrm>
          <a:prstGeom prst="rect">
            <a:avLst/>
          </a:prstGeom>
          <a:solidFill>
            <a:srgbClr val="00488A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696685" y="1708992"/>
            <a:ext cx="10656389" cy="18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your title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3" name="Google Shape;213;p3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1514"/>
            <a:ext cx="12192000" cy="701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1" y="-238579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2B823-5CCC-D2C9-6C5F-3BB539F4A5B5}"/>
              </a:ext>
            </a:extLst>
          </p:cNvPr>
          <p:cNvSpPr txBox="1"/>
          <p:nvPr/>
        </p:nvSpPr>
        <p:spPr>
          <a:xfrm>
            <a:off x="76201" y="2696939"/>
            <a:ext cx="12115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Comparative Analysis of Q-learning and SARSA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in the Flappy Bird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C1242-0D96-0B07-60F4-5BE806CE4343}"/>
              </a:ext>
            </a:extLst>
          </p:cNvPr>
          <p:cNvSpPr txBox="1"/>
          <p:nvPr/>
        </p:nvSpPr>
        <p:spPr>
          <a:xfrm>
            <a:off x="-1" y="4203423"/>
            <a:ext cx="1211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Professor: Jean Martinet</a:t>
            </a:r>
            <a:endParaRPr lang="en-VN" sz="2800" dirty="0">
              <a:solidFill>
                <a:schemeClr val="bg1"/>
              </a:solidFill>
              <a:latin typeface="NTR" pitchFamily="2" charset="0"/>
              <a:cs typeface="NT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114C3-B5E3-B46F-58CD-C3F9E78585CF}"/>
              </a:ext>
            </a:extLst>
          </p:cNvPr>
          <p:cNvSpPr txBox="1"/>
          <p:nvPr/>
        </p:nvSpPr>
        <p:spPr>
          <a:xfrm>
            <a:off x="2870199" y="1351480"/>
            <a:ext cx="645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chemeClr val="bg1"/>
                </a:solidFill>
                <a:effectLst/>
                <a:latin typeface="NTR" panose="020B0604020202020204" charset="0"/>
                <a:cs typeface="NTR" panose="020B0604020202020204" charset="0"/>
              </a:rPr>
              <a:t>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16CEA-7769-4216-ACA9-B02143020606}"/>
              </a:ext>
            </a:extLst>
          </p:cNvPr>
          <p:cNvSpPr txBox="1"/>
          <p:nvPr/>
        </p:nvSpPr>
        <p:spPr>
          <a:xfrm>
            <a:off x="-2" y="4636209"/>
            <a:ext cx="1211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Students: Kha </a:t>
            </a:r>
            <a:r>
              <a:rPr lang="en-US" sz="2800" dirty="0" err="1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Duy</a:t>
            </a:r>
            <a:r>
              <a:rPr lang="en-US" sz="2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 Phan, </a:t>
            </a:r>
            <a:r>
              <a:rPr lang="en-US" sz="2800" dirty="0" err="1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Huy</a:t>
            </a:r>
            <a:r>
              <a:rPr lang="en-US" sz="2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Dinh</a:t>
            </a:r>
            <a:r>
              <a:rPr lang="en-US" sz="2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 Nguyen              </a:t>
            </a:r>
            <a:endParaRPr lang="en-VN" sz="2800" dirty="0">
              <a:solidFill>
                <a:schemeClr val="bg1"/>
              </a:solidFill>
              <a:latin typeface="NTR" pitchFamily="2" charset="0"/>
              <a:cs typeface="N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5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2D70710-EB1B-7456-0F76-FEB07ADFE010}"/>
              </a:ext>
            </a:extLst>
          </p:cNvPr>
          <p:cNvSpPr txBox="1"/>
          <p:nvPr/>
        </p:nvSpPr>
        <p:spPr>
          <a:xfrm>
            <a:off x="406401" y="1924681"/>
            <a:ext cx="10871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b="1" dirty="0">
                <a:latin typeface="NTR" pitchFamily="2" charset="0"/>
                <a:cs typeface="NTR" pitchFamily="2" charset="0"/>
              </a:rPr>
              <a:t>SARSA</a:t>
            </a:r>
            <a:endParaRPr lang="en-VN" sz="2400" dirty="0">
              <a:latin typeface="NTR" pitchFamily="2" charset="0"/>
              <a:cs typeface="NT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5C6D-6CDC-02C3-C52F-A695840265B9}"/>
              </a:ext>
            </a:extLst>
          </p:cNvPr>
          <p:cNvSpPr txBox="1"/>
          <p:nvPr/>
        </p:nvSpPr>
        <p:spPr>
          <a:xfrm>
            <a:off x="406401" y="361877"/>
            <a:ext cx="1087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b="1" dirty="0">
                <a:latin typeface="NTR" pitchFamily="2" charset="0"/>
                <a:cs typeface="NTR" pitchFamily="2" charset="0"/>
              </a:rPr>
              <a:t>Q-learning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A5C2D-4B66-4715-8F67-F90124ACC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07" y="985714"/>
            <a:ext cx="7468642" cy="743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30B72-3FF7-4A3A-935A-EB002169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07" y="2801306"/>
            <a:ext cx="727811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9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0"/>
          <p:cNvSpPr/>
          <p:nvPr/>
        </p:nvSpPr>
        <p:spPr>
          <a:xfrm>
            <a:off x="679450" y="25781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NTR" pitchFamily="2" charset="0"/>
                <a:cs typeface="NTR" pitchFamily="2" charset="0"/>
                <a:sym typeface="Arial"/>
              </a:rPr>
              <a:t>3. Results</a:t>
            </a:r>
            <a:endParaRPr sz="7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522" name="Google Shape;522;p60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09_8016A26A-B104-4AE3-B01A-37F4E7117D48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7ABACFEE-83BC-13F3-1C3D-D64FBFD2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9090" t="18518" r="39089" b="21728"/>
          <a:stretch/>
        </p:blipFill>
        <p:spPr>
          <a:xfrm>
            <a:off x="6993467" y="281395"/>
            <a:ext cx="3589866" cy="638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B0534-7E4B-E8BE-C628-4584ED219084}"/>
              </a:ext>
            </a:extLst>
          </p:cNvPr>
          <p:cNvSpPr txBox="1"/>
          <p:nvPr/>
        </p:nvSpPr>
        <p:spPr>
          <a:xfrm>
            <a:off x="431950" y="783170"/>
            <a:ext cx="52068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dirty="0">
                <a:latin typeface="NTR" pitchFamily="2" charset="0"/>
                <a:cs typeface="NTR" pitchFamily="2" charset="0"/>
              </a:rPr>
              <a:t>Key parameters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Learning rate (α): 0.1.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Discount factor (γ): 0.9</a:t>
            </a:r>
            <a:endParaRPr lang="en-US" sz="2400" dirty="0">
              <a:latin typeface="NTR" pitchFamily="2" charset="0"/>
              <a:cs typeface="NT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Number of episodes: </a:t>
            </a:r>
            <a:r>
              <a:rPr lang="en-US" sz="2400" dirty="0">
                <a:latin typeface="NTR" pitchFamily="2" charset="0"/>
                <a:cs typeface="NTR" pitchFamily="2" charset="0"/>
              </a:rPr>
              <a:t>800</a:t>
            </a:r>
            <a:endParaRPr lang="en-VN" sz="2400" dirty="0">
              <a:latin typeface="NTR" pitchFamily="2" charset="0"/>
              <a:cs typeface="NTR" pitchFamily="2" charset="0"/>
            </a:endParaRPr>
          </a:p>
        </p:txBody>
      </p:sp>
      <p:sp>
        <p:nvSpPr>
          <p:cNvPr id="7" name="Google Shape;312;p44">
            <a:extLst>
              <a:ext uri="{FF2B5EF4-FFF2-40B4-BE49-F238E27FC236}">
                <a16:creationId xmlns:a16="http://schemas.microsoft.com/office/drawing/2014/main" id="{6947094E-CE29-8CE5-5E2E-69D8A7DC7FF2}"/>
              </a:ext>
            </a:extLst>
          </p:cNvPr>
          <p:cNvSpPr/>
          <p:nvPr/>
        </p:nvSpPr>
        <p:spPr>
          <a:xfrm>
            <a:off x="186266" y="0"/>
            <a:ext cx="425211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Training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2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;p44">
            <a:extLst>
              <a:ext uri="{FF2B5EF4-FFF2-40B4-BE49-F238E27FC236}">
                <a16:creationId xmlns:a16="http://schemas.microsoft.com/office/drawing/2014/main" id="{2BCA71FB-95CB-4E27-9565-C0FC8682FF21}"/>
              </a:ext>
            </a:extLst>
          </p:cNvPr>
          <p:cNvSpPr/>
          <p:nvPr/>
        </p:nvSpPr>
        <p:spPr>
          <a:xfrm>
            <a:off x="186266" y="0"/>
            <a:ext cx="425211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Rewards &amp; Scores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4545D-725E-4D25-8914-8A974143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1408680"/>
            <a:ext cx="5678435" cy="3593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A23A08-48ED-4521-A4D8-EFFED3D8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122" y="1408679"/>
            <a:ext cx="5724155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4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;p44">
            <a:extLst>
              <a:ext uri="{FF2B5EF4-FFF2-40B4-BE49-F238E27FC236}">
                <a16:creationId xmlns:a16="http://schemas.microsoft.com/office/drawing/2014/main" id="{2BCA71FB-95CB-4E27-9565-C0FC8682FF21}"/>
              </a:ext>
            </a:extLst>
          </p:cNvPr>
          <p:cNvSpPr/>
          <p:nvPr/>
        </p:nvSpPr>
        <p:spPr>
          <a:xfrm>
            <a:off x="186266" y="0"/>
            <a:ext cx="425211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Gift rate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5F596-B8C0-4B3F-A423-609743A6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58" y="1632200"/>
            <a:ext cx="5605283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43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>
          <a:extLst>
            <a:ext uri="{FF2B5EF4-FFF2-40B4-BE49-F238E27FC236}">
              <a16:creationId xmlns:a16="http://schemas.microsoft.com/office/drawing/2014/main" id="{AAA9F9EF-682F-D7C0-D890-E4549435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 descr="preencoded.png">
            <a:extLst>
              <a:ext uri="{FF2B5EF4-FFF2-40B4-BE49-F238E27FC236}">
                <a16:creationId xmlns:a16="http://schemas.microsoft.com/office/drawing/2014/main" id="{D34B76B3-6A0B-9AF4-1B9F-CC31325FBF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 descr="preencoded.png">
            <a:extLst>
              <a:ext uri="{FF2B5EF4-FFF2-40B4-BE49-F238E27FC236}">
                <a16:creationId xmlns:a16="http://schemas.microsoft.com/office/drawing/2014/main" id="{48DD1C4A-200F-95EE-07CB-52E9F5A4EC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0">
            <a:extLst>
              <a:ext uri="{FF2B5EF4-FFF2-40B4-BE49-F238E27FC236}">
                <a16:creationId xmlns:a16="http://schemas.microsoft.com/office/drawing/2014/main" id="{D3306EC1-D7C9-4DC9-9604-A2CA902CAF98}"/>
              </a:ext>
            </a:extLst>
          </p:cNvPr>
          <p:cNvSpPr/>
          <p:nvPr/>
        </p:nvSpPr>
        <p:spPr>
          <a:xfrm>
            <a:off x="679450" y="25781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NTR" pitchFamily="2" charset="0"/>
                <a:cs typeface="NTR" pitchFamily="2" charset="0"/>
                <a:sym typeface="Arial"/>
              </a:rPr>
              <a:t>Thanks</a:t>
            </a:r>
            <a:endParaRPr sz="7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522" name="Google Shape;522;p60">
            <a:extLst>
              <a:ext uri="{FF2B5EF4-FFF2-40B4-BE49-F238E27FC236}">
                <a16:creationId xmlns:a16="http://schemas.microsoft.com/office/drawing/2014/main" id="{E2431238-2BC6-94F8-8EDA-911C4F38EC7D}"/>
              </a:ext>
            </a:extLst>
          </p:cNvPr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00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697410" y="161778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</a:pPr>
            <a:r>
              <a:rPr lang="en-US" dirty="0">
                <a:latin typeface="NTR" pitchFamily="2" charset="0"/>
                <a:cs typeface="NTR" pitchFamily="2" charset="0"/>
              </a:rPr>
              <a:t>Agenda</a:t>
            </a:r>
            <a:endParaRPr dirty="0">
              <a:latin typeface="NTR" pitchFamily="2" charset="0"/>
              <a:cs typeface="NTR" pitchFamily="2" charset="0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697410" y="605270"/>
            <a:ext cx="5955637" cy="57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+mj-lt"/>
              <a:buAutoNum type="arabicPeriod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  <a:sym typeface="Arial"/>
              </a:rPr>
              <a:t>Overview​ 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+mj-lt"/>
              <a:buAutoNum type="arabicPeriod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Q-learning &amp; SARSA</a:t>
            </a:r>
          </a:p>
          <a:p>
            <a:pPr marL="514350" marR="0" lvl="0" indent="-5143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+mj-lt"/>
              <a:buAutoNum type="arabicPeriod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Results</a:t>
            </a:r>
          </a:p>
        </p:txBody>
      </p:sp>
      <p:sp>
        <p:nvSpPr>
          <p:cNvPr id="297" name="Google Shape;297;p43"/>
          <p:cNvSpPr/>
          <p:nvPr/>
        </p:nvSpPr>
        <p:spPr>
          <a:xfrm>
            <a:off x="4634848" y="648029"/>
            <a:ext cx="5955637" cy="38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  <a:sym typeface="Arial"/>
              </a:rPr>
              <a:t>03</a:t>
            </a:r>
            <a:endParaRPr lang="en-US"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  <a:sym typeface="Arial"/>
              </a:rPr>
              <a:t>09</a:t>
            </a:r>
            <a:endParaRPr lang="en-US"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</a:rPr>
              <a:t>11</a:t>
            </a:r>
            <a:endParaRPr sz="2800" dirty="0">
              <a:latin typeface="NTR" pitchFamily="2" charset="0"/>
              <a:cs typeface="NTR" pitchFamily="2" charset="0"/>
            </a:endParaRPr>
          </a:p>
        </p:txBody>
      </p:sp>
      <p:cxnSp>
        <p:nvCxnSpPr>
          <p:cNvPr id="298" name="Google Shape;298;p43"/>
          <p:cNvCxnSpPr>
            <a:cxnSpLocks/>
          </p:cNvCxnSpPr>
          <p:nvPr/>
        </p:nvCxnSpPr>
        <p:spPr>
          <a:xfrm>
            <a:off x="2621280" y="1222606"/>
            <a:ext cx="7291066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p43"/>
          <p:cNvCxnSpPr>
            <a:cxnSpLocks/>
          </p:cNvCxnSpPr>
          <p:nvPr/>
        </p:nvCxnSpPr>
        <p:spPr>
          <a:xfrm>
            <a:off x="4135120" y="2112048"/>
            <a:ext cx="5777226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p43"/>
          <p:cNvCxnSpPr>
            <a:cxnSpLocks/>
          </p:cNvCxnSpPr>
          <p:nvPr/>
        </p:nvCxnSpPr>
        <p:spPr>
          <a:xfrm>
            <a:off x="2336800" y="3016039"/>
            <a:ext cx="7575546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8EA00A-FE81-63E5-1DEC-3499553CA4AC}"/>
              </a:ext>
            </a:extLst>
          </p:cNvPr>
          <p:cNvSpPr txBox="1"/>
          <p:nvPr/>
        </p:nvSpPr>
        <p:spPr>
          <a:xfrm>
            <a:off x="1569720" y="5715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87A42-1255-534B-9E79-72640B2E1A04}"/>
              </a:ext>
            </a:extLst>
          </p:cNvPr>
          <p:cNvSpPr txBox="1"/>
          <p:nvPr/>
        </p:nvSpPr>
        <p:spPr>
          <a:xfrm>
            <a:off x="3322320" y="56692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89FF5042-CFA5-D5E0-7E12-D7B57198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>
            <a:extLst>
              <a:ext uri="{FF2B5EF4-FFF2-40B4-BE49-F238E27FC236}">
                <a16:creationId xmlns:a16="http://schemas.microsoft.com/office/drawing/2014/main" id="{EF2DDA0A-939F-48CD-F0DA-830EC5BB7F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>
            <a:extLst>
              <a:ext uri="{FF2B5EF4-FFF2-40B4-BE49-F238E27FC236}">
                <a16:creationId xmlns:a16="http://schemas.microsoft.com/office/drawing/2014/main" id="{2216E935-BA22-288F-523A-03E515140AFF}"/>
              </a:ext>
            </a:extLst>
          </p:cNvPr>
          <p:cNvSpPr/>
          <p:nvPr/>
        </p:nvSpPr>
        <p:spPr>
          <a:xfrm>
            <a:off x="679450" y="31115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3636"/>
              </a:lnSpc>
            </a:pPr>
            <a:r>
              <a:rPr lang="en-US" sz="44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1. Overview</a:t>
            </a:r>
            <a:endParaRPr lang="en-US" sz="44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pic>
        <p:nvPicPr>
          <p:cNvPr id="313" name="Google Shape;313;p44" descr="preencoded.png">
            <a:extLst>
              <a:ext uri="{FF2B5EF4-FFF2-40B4-BE49-F238E27FC236}">
                <a16:creationId xmlns:a16="http://schemas.microsoft.com/office/drawing/2014/main" id="{498DCB3F-C7E4-3B58-5E0C-B0230AC05B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67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8269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2;p44">
            <a:extLst>
              <a:ext uri="{FF2B5EF4-FFF2-40B4-BE49-F238E27FC236}">
                <a16:creationId xmlns:a16="http://schemas.microsoft.com/office/drawing/2014/main" id="{8A416A4D-827D-9D0B-63EA-A612B28A21B9}"/>
              </a:ext>
            </a:extLst>
          </p:cNvPr>
          <p:cNvSpPr/>
          <p:nvPr/>
        </p:nvSpPr>
        <p:spPr>
          <a:xfrm>
            <a:off x="76200" y="0"/>
            <a:ext cx="436217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Introduction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5D04C3-58B2-3CFD-8298-AF04DC87BC7A}"/>
              </a:ext>
            </a:extLst>
          </p:cNvPr>
          <p:cNvSpPr txBox="1"/>
          <p:nvPr/>
        </p:nvSpPr>
        <p:spPr>
          <a:xfrm>
            <a:off x="3511550" y="833491"/>
            <a:ext cx="79819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Flappy Bird</a:t>
            </a:r>
            <a:r>
              <a:rPr lang="en-US" sz="20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is a 2013 casual 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mobile game</a:t>
            </a:r>
            <a:r>
              <a:rPr lang="en-US" sz="20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developed by Vietnamese 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video game artist</a:t>
            </a:r>
            <a:r>
              <a:rPr lang="en-US" sz="20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and </a:t>
            </a:r>
            <a:r>
              <a:rPr lang="en-US" sz="2000" b="0" strike="noStrike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programmer</a:t>
            </a:r>
            <a:r>
              <a:rPr lang="en-US" sz="20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Dong Nguyen.</a:t>
            </a:r>
            <a:endParaRPr lang="en-VN" sz="2000" dirty="0">
              <a:solidFill>
                <a:schemeClr val="tx1"/>
              </a:solidFill>
              <a:latin typeface="NTR" pitchFamily="2" charset="0"/>
              <a:cs typeface="NTR" pitchFamily="2" charset="0"/>
            </a:endParaRPr>
          </a:p>
        </p:txBody>
      </p:sp>
      <p:pic>
        <p:nvPicPr>
          <p:cNvPr id="1026" name="Picture 2" descr="Cha đẻ Flappy Bird: “Ngày xưa, tôi tính mình cần 1,1 triệu đô để nghỉ hưu nhưng giờ có nhiều lần số ấy vẫn chưa nghỉ hưu được!” - Ảnh 11.">
            <a:extLst>
              <a:ext uri="{FF2B5EF4-FFF2-40B4-BE49-F238E27FC236}">
                <a16:creationId xmlns:a16="http://schemas.microsoft.com/office/drawing/2014/main" id="{C7AB2A24-09E3-49F8-B19E-CF2A90766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8" r="41584"/>
          <a:stretch/>
        </p:blipFill>
        <p:spPr bwMode="auto">
          <a:xfrm>
            <a:off x="520700" y="725831"/>
            <a:ext cx="2590800" cy="29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07024-2CD4-6EF6-0342-B54734A1C9A5}"/>
              </a:ext>
            </a:extLst>
          </p:cNvPr>
          <p:cNvSpPr txBox="1"/>
          <p:nvPr/>
        </p:nvSpPr>
        <p:spPr>
          <a:xfrm>
            <a:off x="3511550" y="4199569"/>
            <a:ext cx="79819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1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Flappy Bird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is an 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arcade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-style game in which the player controls the bird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Faby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, which moves persistently to the right. They are tasked with navigating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Faby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 through pairs of pipes that have equally sized gaps placed at random heights.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Faby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 automatically descends and only ascends when the player taps the 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touchscreen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.</a:t>
            </a:r>
            <a:endParaRPr lang="en-VN" sz="2000" dirty="0">
              <a:solidFill>
                <a:schemeClr val="tx1"/>
              </a:solidFill>
              <a:latin typeface="NTR" pitchFamily="2" charset="0"/>
              <a:cs typeface="NTR" pitchFamily="2" charset="0"/>
            </a:endParaRPr>
          </a:p>
        </p:txBody>
      </p:sp>
      <p:pic>
        <p:nvPicPr>
          <p:cNvPr id="22" name="Picture 21" descr="A video game screen with green columns and a bird flying in the air&#10;&#10;AI-generated content may be incorrect.">
            <a:extLst>
              <a:ext uri="{FF2B5EF4-FFF2-40B4-BE49-F238E27FC236}">
                <a16:creationId xmlns:a16="http://schemas.microsoft.com/office/drawing/2014/main" id="{DA5E0CEA-9F09-A9D5-2726-FD7B3221F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4072697"/>
            <a:ext cx="2590800" cy="2207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A9CF3-D40D-A600-5587-075653B6F614}"/>
              </a:ext>
            </a:extLst>
          </p:cNvPr>
          <p:cNvSpPr txBox="1"/>
          <p:nvPr/>
        </p:nvSpPr>
        <p:spPr>
          <a:xfrm>
            <a:off x="3511550" y="1724817"/>
            <a:ext cx="6178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NTR" pitchFamily="2" charset="0"/>
                <a:cs typeface="NTR" pitchFamily="2" charset="0"/>
              </a:rPr>
              <a:t>50 million times</a:t>
            </a:r>
            <a:endParaRPr lang="en-VN" sz="4000" dirty="0">
              <a:latin typeface="NTR" pitchFamily="2" charset="0"/>
              <a:cs typeface="NTR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B4B570-7A6D-6FF9-CDEB-8C74A15213A6}"/>
              </a:ext>
            </a:extLst>
          </p:cNvPr>
          <p:cNvSpPr txBox="1"/>
          <p:nvPr/>
        </p:nvSpPr>
        <p:spPr>
          <a:xfrm>
            <a:off x="8004175" y="1724817"/>
            <a:ext cx="6178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NTR" pitchFamily="2" charset="0"/>
                <a:cs typeface="NTR" pitchFamily="2" charset="0"/>
              </a:rPr>
              <a:t>5 million daily</a:t>
            </a:r>
            <a:endParaRPr lang="en-VN" sz="4000" dirty="0">
              <a:latin typeface="NTR" pitchFamily="2" charset="0"/>
              <a:cs typeface="NTR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4AA51-28E2-764F-2CED-1188B8AC22D6}"/>
              </a:ext>
            </a:extLst>
          </p:cNvPr>
          <p:cNvSpPr txBox="1"/>
          <p:nvPr/>
        </p:nvSpPr>
        <p:spPr>
          <a:xfrm>
            <a:off x="3711575" y="2697005"/>
            <a:ext cx="7181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NTR" pitchFamily="2" charset="0"/>
                <a:cs typeface="NTR" pitchFamily="2" charset="0"/>
              </a:rPr>
              <a:t>$320 million</a:t>
            </a:r>
            <a:endParaRPr lang="en-VN" sz="4000" dirty="0">
              <a:latin typeface="NTR" pitchFamily="2" charset="0"/>
              <a:cs typeface="N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4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8269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2;p44">
            <a:extLst>
              <a:ext uri="{FF2B5EF4-FFF2-40B4-BE49-F238E27FC236}">
                <a16:creationId xmlns:a16="http://schemas.microsoft.com/office/drawing/2014/main" id="{8A416A4D-827D-9D0B-63EA-A612B28A21B9}"/>
              </a:ext>
            </a:extLst>
          </p:cNvPr>
          <p:cNvSpPr/>
          <p:nvPr/>
        </p:nvSpPr>
        <p:spPr>
          <a:xfrm>
            <a:off x="76200" y="0"/>
            <a:ext cx="436217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States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07024-2CD4-6EF6-0342-B54734A1C9A5}"/>
              </a:ext>
            </a:extLst>
          </p:cNvPr>
          <p:cNvSpPr txBox="1"/>
          <p:nvPr/>
        </p:nvSpPr>
        <p:spPr>
          <a:xfrm>
            <a:off x="317591" y="835731"/>
            <a:ext cx="5510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How do we define a state? 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Each state is a list that contains:</a:t>
            </a:r>
            <a:endParaRPr lang="en-US" sz="2000" i="1" dirty="0">
              <a:solidFill>
                <a:schemeClr val="tx1"/>
              </a:solidFill>
              <a:latin typeface="NTR" pitchFamily="2" charset="0"/>
              <a:cs typeface="NTR" pitchFamily="2" charset="0"/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                (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pipe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,</a:t>
            </a:r>
            <a:r>
              <a:rPr lang="en-US" sz="2000" baseline="-25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pipe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bird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gift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gift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bird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41F222-7B25-4BFA-AD2A-3BBE4992101A}"/>
              </a:ext>
            </a:extLst>
          </p:cNvPr>
          <p:cNvGrpSpPr/>
          <p:nvPr/>
        </p:nvGrpSpPr>
        <p:grpSpPr>
          <a:xfrm>
            <a:off x="5942853" y="466399"/>
            <a:ext cx="5333675" cy="6015273"/>
            <a:chOff x="5942853" y="466399"/>
            <a:chExt cx="5333675" cy="60152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55DD3EF-6375-44AB-B9A7-DE935747369D}"/>
                </a:ext>
              </a:extLst>
            </p:cNvPr>
            <p:cNvGrpSpPr/>
            <p:nvPr/>
          </p:nvGrpSpPr>
          <p:grpSpPr>
            <a:xfrm>
              <a:off x="6690285" y="881744"/>
              <a:ext cx="3738229" cy="4913896"/>
              <a:chOff x="6690285" y="1249696"/>
              <a:chExt cx="3300393" cy="454594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C0D7D4D-4C5E-460A-8600-68695564C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0285" y="1249696"/>
                <a:ext cx="3300393" cy="4545943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CA6B4F-D77C-4520-BEDC-2B46F5D9022C}"/>
                  </a:ext>
                </a:extLst>
              </p:cNvPr>
              <p:cNvSpPr/>
              <p:nvPr/>
            </p:nvSpPr>
            <p:spPr>
              <a:xfrm>
                <a:off x="9361111" y="3346292"/>
                <a:ext cx="271267" cy="2599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293E15-EC29-4D02-8765-4223E7A7EA0C}"/>
                </a:ext>
              </a:extLst>
            </p:cNvPr>
            <p:cNvCxnSpPr/>
            <p:nvPr/>
          </p:nvCxnSpPr>
          <p:spPr>
            <a:xfrm>
              <a:off x="6690285" y="881744"/>
              <a:ext cx="44675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5E8471D-4002-403B-81F8-E8ACAFD9E5E6}"/>
                </a:ext>
              </a:extLst>
            </p:cNvPr>
            <p:cNvCxnSpPr/>
            <p:nvPr/>
          </p:nvCxnSpPr>
          <p:spPr>
            <a:xfrm>
              <a:off x="6690285" y="881744"/>
              <a:ext cx="0" cy="54972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F5FA8-9855-43C8-B3F2-3D9F643DA446}"/>
                </a:ext>
              </a:extLst>
            </p:cNvPr>
            <p:cNvSpPr txBox="1"/>
            <p:nvPr/>
          </p:nvSpPr>
          <p:spPr>
            <a:xfrm>
              <a:off x="6295323" y="478971"/>
              <a:ext cx="4828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NTR" pitchFamily="2" charset="0"/>
                  <a:cs typeface="NTR" pitchFamily="2" charset="0"/>
                </a:rPr>
                <a:t>0</a:t>
              </a:r>
              <a:endParaRPr lang="en-VN" sz="1800" dirty="0">
                <a:solidFill>
                  <a:schemeClr val="accent5">
                    <a:lumMod val="75000"/>
                  </a:schemeClr>
                </a:solidFill>
                <a:latin typeface="NTR" pitchFamily="2" charset="0"/>
                <a:cs typeface="NTR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17EA45-F6EC-4B43-88D9-C168B2203B74}"/>
                </a:ext>
              </a:extLst>
            </p:cNvPr>
            <p:cNvSpPr txBox="1"/>
            <p:nvPr/>
          </p:nvSpPr>
          <p:spPr>
            <a:xfrm>
              <a:off x="10652580" y="512411"/>
              <a:ext cx="6239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5">
                      <a:lumMod val="75000"/>
                    </a:schemeClr>
                  </a:solidFill>
                  <a:latin typeface="NTR" pitchFamily="2" charset="0"/>
                  <a:cs typeface="NTR" pitchFamily="2" charset="0"/>
                </a:rPr>
                <a:t>x</a:t>
              </a:r>
              <a:endParaRPr lang="en-VN" sz="1800" dirty="0">
                <a:solidFill>
                  <a:schemeClr val="accent5">
                    <a:lumMod val="75000"/>
                  </a:schemeClr>
                </a:solidFill>
                <a:latin typeface="NTR" pitchFamily="2" charset="0"/>
                <a:cs typeface="NTR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FD9F4D-E8CD-47D9-85E2-84513AB283D5}"/>
                </a:ext>
              </a:extLst>
            </p:cNvPr>
            <p:cNvSpPr txBox="1"/>
            <p:nvPr/>
          </p:nvSpPr>
          <p:spPr>
            <a:xfrm>
              <a:off x="6154244" y="6112340"/>
              <a:ext cx="6239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5">
                      <a:lumMod val="75000"/>
                    </a:schemeClr>
                  </a:solidFill>
                  <a:latin typeface="NTR" pitchFamily="2" charset="0"/>
                  <a:cs typeface="NTR" pitchFamily="2" charset="0"/>
                </a:rPr>
                <a:t>y</a:t>
              </a:r>
              <a:endParaRPr lang="en-VN" sz="1800" dirty="0">
                <a:solidFill>
                  <a:schemeClr val="accent5">
                    <a:lumMod val="75000"/>
                  </a:schemeClr>
                </a:solidFill>
                <a:latin typeface="NTR" pitchFamily="2" charset="0"/>
                <a:cs typeface="NTR" pitchFamily="2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D99820-C3A4-4355-A1A7-741B78069E95}"/>
                </a:ext>
              </a:extLst>
            </p:cNvPr>
            <p:cNvCxnSpPr>
              <a:cxnSpLocks/>
            </p:cNvCxnSpPr>
            <p:nvPr/>
          </p:nvCxnSpPr>
          <p:spPr>
            <a:xfrm>
              <a:off x="7015171" y="794440"/>
              <a:ext cx="0" cy="21530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E6C79D-28EF-4361-874C-6DB765253887}"/>
                </a:ext>
              </a:extLst>
            </p:cNvPr>
            <p:cNvSpPr txBox="1"/>
            <p:nvPr/>
          </p:nvSpPr>
          <p:spPr>
            <a:xfrm>
              <a:off x="6722052" y="486087"/>
              <a:ext cx="6239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FF0000"/>
                  </a:solidFill>
                  <a:latin typeface="NTR" pitchFamily="2" charset="0"/>
                  <a:cs typeface="NTR" pitchFamily="2" charset="0"/>
                </a:rPr>
                <a:t>x</a:t>
              </a:r>
              <a:r>
                <a:rPr lang="en-US" sz="1800" baseline="-25000" dirty="0" err="1">
                  <a:solidFill>
                    <a:srgbClr val="FF0000"/>
                  </a:solidFill>
                  <a:latin typeface="NTR" pitchFamily="2" charset="0"/>
                  <a:cs typeface="NTR" pitchFamily="2" charset="0"/>
                </a:rPr>
                <a:t>bird</a:t>
              </a:r>
              <a:endParaRPr lang="en-VN" sz="1800" dirty="0">
                <a:solidFill>
                  <a:srgbClr val="FF0000"/>
                </a:solidFill>
                <a:latin typeface="NTR" pitchFamily="2" charset="0"/>
                <a:cs typeface="NTR" pitchFamily="2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743BAA1-498A-4D6A-AC4F-DB71CFBF1FC6}"/>
                </a:ext>
              </a:extLst>
            </p:cNvPr>
            <p:cNvCxnSpPr>
              <a:cxnSpLocks/>
            </p:cNvCxnSpPr>
            <p:nvPr/>
          </p:nvCxnSpPr>
          <p:spPr>
            <a:xfrm>
              <a:off x="8371113" y="779832"/>
              <a:ext cx="0" cy="133852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5921E6-166F-45D2-AFCE-DFAEE7B87E2B}"/>
                </a:ext>
              </a:extLst>
            </p:cNvPr>
            <p:cNvSpPr txBox="1"/>
            <p:nvPr/>
          </p:nvSpPr>
          <p:spPr>
            <a:xfrm>
              <a:off x="8059139" y="478971"/>
              <a:ext cx="6239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x</a:t>
              </a:r>
              <a:r>
                <a:rPr lang="en-US" sz="1800" baseline="-250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pipe</a:t>
              </a:r>
              <a:endParaRPr lang="en-VN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14F207-0C83-416D-8E0C-F6ADF0E0F8FD}"/>
                </a:ext>
              </a:extLst>
            </p:cNvPr>
            <p:cNvSpPr txBox="1"/>
            <p:nvPr/>
          </p:nvSpPr>
          <p:spPr>
            <a:xfrm>
              <a:off x="9335409" y="466399"/>
              <a:ext cx="6239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x</a:t>
              </a:r>
              <a:r>
                <a:rPr lang="en-US" sz="1800" baseline="-250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gift</a:t>
              </a:r>
              <a:endParaRPr lang="en-VN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7E6AAE-92D1-44F0-B189-B8A79FB89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8728" y="779832"/>
              <a:ext cx="1310" cy="27710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918388-59BC-482E-BA3F-C5E3DD2F0AE8}"/>
                </a:ext>
              </a:extLst>
            </p:cNvPr>
            <p:cNvCxnSpPr>
              <a:cxnSpLocks/>
            </p:cNvCxnSpPr>
            <p:nvPr/>
          </p:nvCxnSpPr>
          <p:spPr>
            <a:xfrm>
              <a:off x="6589568" y="2666325"/>
              <a:ext cx="893272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EF90B4-B796-45AC-A8B2-CE0AF1D942C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568" y="2024042"/>
              <a:ext cx="1911085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6F56461-546D-4FF1-B558-EAFEDBEB62E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568" y="3132125"/>
              <a:ext cx="3468849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E79543D-0326-4077-B4C3-2159601F6AE1}"/>
                </a:ext>
              </a:extLst>
            </p:cNvPr>
            <p:cNvSpPr txBox="1"/>
            <p:nvPr/>
          </p:nvSpPr>
          <p:spPr>
            <a:xfrm>
              <a:off x="5950230" y="1839376"/>
              <a:ext cx="6239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y</a:t>
              </a:r>
              <a:r>
                <a:rPr lang="en-US" sz="1800" baseline="-250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pipe</a:t>
              </a:r>
              <a:endParaRPr lang="en-VN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4DD19C-07AF-4BAD-BD15-C55496182CF2}"/>
                </a:ext>
              </a:extLst>
            </p:cNvPr>
            <p:cNvSpPr txBox="1"/>
            <p:nvPr/>
          </p:nvSpPr>
          <p:spPr>
            <a:xfrm>
              <a:off x="5946766" y="2475484"/>
              <a:ext cx="6239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y</a:t>
              </a:r>
              <a:r>
                <a:rPr lang="en-US" sz="1800" baseline="-250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bird</a:t>
              </a:r>
              <a:endParaRPr lang="en-VN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917CD0-CAB2-424A-A32B-2CCAF8D7E658}"/>
                </a:ext>
              </a:extLst>
            </p:cNvPr>
            <p:cNvSpPr txBox="1"/>
            <p:nvPr/>
          </p:nvSpPr>
          <p:spPr>
            <a:xfrm>
              <a:off x="5942853" y="2947459"/>
              <a:ext cx="6239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y</a:t>
              </a:r>
              <a:r>
                <a:rPr lang="en-US" sz="1800" baseline="-25000" dirty="0" err="1">
                  <a:solidFill>
                    <a:schemeClr val="tx1"/>
                  </a:solidFill>
                  <a:latin typeface="NTR" pitchFamily="2" charset="0"/>
                  <a:cs typeface="NTR" pitchFamily="2" charset="0"/>
                </a:rPr>
                <a:t>gift</a:t>
              </a:r>
              <a:endParaRPr lang="en-VN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3F1413-2121-42BF-94CA-1A0CFBEFF6A5}"/>
              </a:ext>
            </a:extLst>
          </p:cNvPr>
          <p:cNvCxnSpPr>
            <a:cxnSpLocks/>
          </p:cNvCxnSpPr>
          <p:nvPr/>
        </p:nvCxnSpPr>
        <p:spPr>
          <a:xfrm flipV="1">
            <a:off x="7269505" y="2024043"/>
            <a:ext cx="0" cy="642282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E2C0E7A-A937-4870-9A82-8BAA68F88DE1}"/>
              </a:ext>
            </a:extLst>
          </p:cNvPr>
          <p:cNvCxnSpPr>
            <a:cxnSpLocks/>
          </p:cNvCxnSpPr>
          <p:nvPr/>
        </p:nvCxnSpPr>
        <p:spPr>
          <a:xfrm flipV="1">
            <a:off x="6847865" y="2674509"/>
            <a:ext cx="0" cy="457616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52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8269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2;p44">
            <a:extLst>
              <a:ext uri="{FF2B5EF4-FFF2-40B4-BE49-F238E27FC236}">
                <a16:creationId xmlns:a16="http://schemas.microsoft.com/office/drawing/2014/main" id="{8A416A4D-827D-9D0B-63EA-A612B28A21B9}"/>
              </a:ext>
            </a:extLst>
          </p:cNvPr>
          <p:cNvSpPr/>
          <p:nvPr/>
        </p:nvSpPr>
        <p:spPr>
          <a:xfrm>
            <a:off x="76200" y="0"/>
            <a:ext cx="436217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States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07024-2CD4-6EF6-0342-B54734A1C9A5}"/>
              </a:ext>
            </a:extLst>
          </p:cNvPr>
          <p:cNvSpPr txBox="1"/>
          <p:nvPr/>
        </p:nvSpPr>
        <p:spPr>
          <a:xfrm>
            <a:off x="317591" y="835731"/>
            <a:ext cx="5510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How do we define a state? 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Each state is a list that contains:</a:t>
            </a:r>
            <a:endParaRPr lang="en-US" sz="2000" i="1" dirty="0">
              <a:solidFill>
                <a:schemeClr val="tx1"/>
              </a:solidFill>
              <a:latin typeface="NTR" pitchFamily="2" charset="0"/>
              <a:cs typeface="NTR" pitchFamily="2" charset="0"/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                (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pipe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,</a:t>
            </a:r>
            <a:r>
              <a:rPr lang="en-US" sz="2000" baseline="-25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pipe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bird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gift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gift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bird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DBA580-1D5C-4494-B145-2C2F6E143BF5}"/>
              </a:ext>
            </a:extLst>
          </p:cNvPr>
          <p:cNvSpPr txBox="1"/>
          <p:nvPr/>
        </p:nvSpPr>
        <p:spPr>
          <a:xfrm>
            <a:off x="317591" y="2586383"/>
            <a:ext cx="5247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How many states? 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Width // 40, Height // 40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2D1A1F-1563-40F5-AF55-73325156AE90}"/>
              </a:ext>
            </a:extLst>
          </p:cNvPr>
          <p:cNvSpPr txBox="1"/>
          <p:nvPr/>
        </p:nvSpPr>
        <p:spPr>
          <a:xfrm>
            <a:off x="9467084" y="318236"/>
            <a:ext cx="1339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NTR" pitchFamily="2" charset="0"/>
                <a:cs typeface="NTR" pitchFamily="2" charset="0"/>
              </a:rPr>
              <a:t>Width // 40</a:t>
            </a:r>
            <a:endParaRPr lang="en-VN" sz="1800" dirty="0">
              <a:solidFill>
                <a:schemeClr val="accent5">
                  <a:lumMod val="75000"/>
                </a:schemeClr>
              </a:solidFill>
              <a:latin typeface="NTR" pitchFamily="2" charset="0"/>
              <a:cs typeface="NTR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51ACF6-DFDE-4651-962A-61E4B992CB91}"/>
              </a:ext>
            </a:extLst>
          </p:cNvPr>
          <p:cNvSpPr txBox="1"/>
          <p:nvPr/>
        </p:nvSpPr>
        <p:spPr>
          <a:xfrm>
            <a:off x="10665448" y="1034144"/>
            <a:ext cx="131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NTR" pitchFamily="2" charset="0"/>
                <a:cs typeface="NTR" pitchFamily="2" charset="0"/>
              </a:rPr>
              <a:t>Height // 40</a:t>
            </a:r>
            <a:endParaRPr lang="en-VN" sz="1800" dirty="0">
              <a:solidFill>
                <a:schemeClr val="accent5">
                  <a:lumMod val="75000"/>
                </a:schemeClr>
              </a:solidFill>
              <a:latin typeface="NTR" pitchFamily="2" charset="0"/>
              <a:cs typeface="NTR" pitchFamily="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33A8286-4EB7-4B02-80C0-F468F3E80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193" y="889580"/>
            <a:ext cx="3734321" cy="49060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6DBFC05-A850-4360-B2B9-6D130B39CE82}"/>
              </a:ext>
            </a:extLst>
          </p:cNvPr>
          <p:cNvSpPr/>
          <p:nvPr/>
        </p:nvSpPr>
        <p:spPr>
          <a:xfrm>
            <a:off x="9715428" y="3148040"/>
            <a:ext cx="307254" cy="2809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2005233-D539-4BAD-85CC-E536EC0B3320}"/>
              </a:ext>
            </a:extLst>
          </p:cNvPr>
          <p:cNvCxnSpPr>
            <a:cxnSpLocks/>
          </p:cNvCxnSpPr>
          <p:nvPr/>
        </p:nvCxnSpPr>
        <p:spPr>
          <a:xfrm>
            <a:off x="7731760" y="902207"/>
            <a:ext cx="0" cy="50535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8BB835-AA33-4516-93AD-EFC78386C0D7}"/>
              </a:ext>
            </a:extLst>
          </p:cNvPr>
          <p:cNvCxnSpPr>
            <a:cxnSpLocks/>
          </p:cNvCxnSpPr>
          <p:nvPr/>
        </p:nvCxnSpPr>
        <p:spPr>
          <a:xfrm>
            <a:off x="8260080" y="900765"/>
            <a:ext cx="0" cy="50535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EE4518-5E95-4FE7-9780-3EA6524ADF00}"/>
              </a:ext>
            </a:extLst>
          </p:cNvPr>
          <p:cNvCxnSpPr>
            <a:cxnSpLocks/>
          </p:cNvCxnSpPr>
          <p:nvPr/>
        </p:nvCxnSpPr>
        <p:spPr>
          <a:xfrm>
            <a:off x="8778240" y="742057"/>
            <a:ext cx="0" cy="50535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F230521-1FDE-402F-AF50-EB9A1A05FB75}"/>
              </a:ext>
            </a:extLst>
          </p:cNvPr>
          <p:cNvCxnSpPr>
            <a:cxnSpLocks/>
          </p:cNvCxnSpPr>
          <p:nvPr/>
        </p:nvCxnSpPr>
        <p:spPr>
          <a:xfrm>
            <a:off x="9316720" y="848303"/>
            <a:ext cx="0" cy="50535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B3D002-BB20-4D59-A270-16AF67FD85BB}"/>
              </a:ext>
            </a:extLst>
          </p:cNvPr>
          <p:cNvCxnSpPr>
            <a:cxnSpLocks/>
          </p:cNvCxnSpPr>
          <p:nvPr/>
        </p:nvCxnSpPr>
        <p:spPr>
          <a:xfrm>
            <a:off x="6708245" y="1482062"/>
            <a:ext cx="39443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89A9926-E306-49E9-A619-06DE247E6D65}"/>
              </a:ext>
            </a:extLst>
          </p:cNvPr>
          <p:cNvCxnSpPr>
            <a:cxnSpLocks/>
          </p:cNvCxnSpPr>
          <p:nvPr/>
        </p:nvCxnSpPr>
        <p:spPr>
          <a:xfrm>
            <a:off x="6690285" y="2030702"/>
            <a:ext cx="39443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5461C43-81D0-4483-8737-F3D1BEA4A510}"/>
              </a:ext>
            </a:extLst>
          </p:cNvPr>
          <p:cNvCxnSpPr>
            <a:cxnSpLocks/>
          </p:cNvCxnSpPr>
          <p:nvPr/>
        </p:nvCxnSpPr>
        <p:spPr>
          <a:xfrm>
            <a:off x="6708245" y="2579342"/>
            <a:ext cx="39443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9E3656E-AA38-4B2A-9172-31A658DE02F6}"/>
              </a:ext>
            </a:extLst>
          </p:cNvPr>
          <p:cNvCxnSpPr>
            <a:cxnSpLocks/>
          </p:cNvCxnSpPr>
          <p:nvPr/>
        </p:nvCxnSpPr>
        <p:spPr>
          <a:xfrm>
            <a:off x="6690285" y="4682462"/>
            <a:ext cx="39443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2D9F5F-49C7-444C-B85E-65A3DA7A30E0}"/>
              </a:ext>
            </a:extLst>
          </p:cNvPr>
          <p:cNvCxnSpPr>
            <a:cxnSpLocks/>
          </p:cNvCxnSpPr>
          <p:nvPr/>
        </p:nvCxnSpPr>
        <p:spPr>
          <a:xfrm>
            <a:off x="6708245" y="5180302"/>
            <a:ext cx="39443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6FAB21-6286-4DA1-A19A-AC96EF25A28F}"/>
              </a:ext>
            </a:extLst>
          </p:cNvPr>
          <p:cNvSpPr/>
          <p:nvPr/>
        </p:nvSpPr>
        <p:spPr>
          <a:xfrm rot="16200000">
            <a:off x="10020917" y="459125"/>
            <a:ext cx="231724" cy="583473"/>
          </a:xfrm>
          <a:prstGeom prst="rightBrace">
            <a:avLst>
              <a:gd name="adj1" fmla="val 3891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C6EEE85A-91C4-4B9B-91D8-259CF8A8C5DF}"/>
              </a:ext>
            </a:extLst>
          </p:cNvPr>
          <p:cNvSpPr/>
          <p:nvPr/>
        </p:nvSpPr>
        <p:spPr>
          <a:xfrm>
            <a:off x="10428514" y="890294"/>
            <a:ext cx="262492" cy="575871"/>
          </a:xfrm>
          <a:prstGeom prst="rightBrace">
            <a:avLst>
              <a:gd name="adj1" fmla="val 3891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817C4E-0BF3-4910-B100-9DBD0C04889B}"/>
              </a:ext>
            </a:extLst>
          </p:cNvPr>
          <p:cNvCxnSpPr>
            <a:cxnSpLocks/>
          </p:cNvCxnSpPr>
          <p:nvPr/>
        </p:nvCxnSpPr>
        <p:spPr>
          <a:xfrm>
            <a:off x="6690285" y="3126422"/>
            <a:ext cx="39443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B37B9F0-E8C2-4CF1-BB81-194F3710A65A}"/>
              </a:ext>
            </a:extLst>
          </p:cNvPr>
          <p:cNvCxnSpPr>
            <a:cxnSpLocks/>
          </p:cNvCxnSpPr>
          <p:nvPr/>
        </p:nvCxnSpPr>
        <p:spPr>
          <a:xfrm>
            <a:off x="9845040" y="900765"/>
            <a:ext cx="0" cy="50535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E94C6C-BAAB-4E35-9CF4-3664AA96B973}"/>
              </a:ext>
            </a:extLst>
          </p:cNvPr>
          <p:cNvCxnSpPr>
            <a:cxnSpLocks/>
          </p:cNvCxnSpPr>
          <p:nvPr/>
        </p:nvCxnSpPr>
        <p:spPr>
          <a:xfrm flipV="1">
            <a:off x="6690360" y="2586383"/>
            <a:ext cx="502919" cy="53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0105BC3-28E8-4D6E-9319-D78538391EB5}"/>
              </a:ext>
            </a:extLst>
          </p:cNvPr>
          <p:cNvCxnSpPr>
            <a:cxnSpLocks/>
          </p:cNvCxnSpPr>
          <p:nvPr/>
        </p:nvCxnSpPr>
        <p:spPr>
          <a:xfrm flipH="1" flipV="1">
            <a:off x="6694193" y="2586383"/>
            <a:ext cx="509247" cy="537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3BAC102C-71DD-484A-AF97-7D12E1EE8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99" y="3191538"/>
            <a:ext cx="571580" cy="619211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F9FED6-9D8B-4B38-982F-471FD519582D}"/>
              </a:ext>
            </a:extLst>
          </p:cNvPr>
          <p:cNvCxnSpPr>
            <a:cxnSpLocks/>
          </p:cNvCxnSpPr>
          <p:nvPr/>
        </p:nvCxnSpPr>
        <p:spPr>
          <a:xfrm>
            <a:off x="6708245" y="3666462"/>
            <a:ext cx="39443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C21EF2D-1260-4843-8214-0563971393F3}"/>
              </a:ext>
            </a:extLst>
          </p:cNvPr>
          <p:cNvCxnSpPr>
            <a:cxnSpLocks/>
          </p:cNvCxnSpPr>
          <p:nvPr/>
        </p:nvCxnSpPr>
        <p:spPr>
          <a:xfrm>
            <a:off x="6690285" y="4174462"/>
            <a:ext cx="39443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D3B8EB-48F7-4C39-A882-EBC4745E3E8E}"/>
              </a:ext>
            </a:extLst>
          </p:cNvPr>
          <p:cNvCxnSpPr>
            <a:cxnSpLocks/>
          </p:cNvCxnSpPr>
          <p:nvPr/>
        </p:nvCxnSpPr>
        <p:spPr>
          <a:xfrm>
            <a:off x="7203440" y="881743"/>
            <a:ext cx="0" cy="50535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B3E9B63-B626-40FE-A2E7-8F9B3A9AD832}"/>
              </a:ext>
            </a:extLst>
          </p:cNvPr>
          <p:cNvCxnSpPr>
            <a:cxnSpLocks/>
          </p:cNvCxnSpPr>
          <p:nvPr/>
        </p:nvCxnSpPr>
        <p:spPr>
          <a:xfrm flipV="1">
            <a:off x="6690360" y="3133463"/>
            <a:ext cx="502919" cy="5301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33F7986-36D3-41C7-85EE-A8BEFD46494C}"/>
              </a:ext>
            </a:extLst>
          </p:cNvPr>
          <p:cNvCxnSpPr>
            <a:cxnSpLocks/>
          </p:cNvCxnSpPr>
          <p:nvPr/>
        </p:nvCxnSpPr>
        <p:spPr>
          <a:xfrm flipH="1" flipV="1">
            <a:off x="6694193" y="3133463"/>
            <a:ext cx="509247" cy="537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9B707670-5111-409C-AFD7-0B4AA66E3EEF}"/>
              </a:ext>
            </a:extLst>
          </p:cNvPr>
          <p:cNvSpPr txBox="1"/>
          <p:nvPr/>
        </p:nvSpPr>
        <p:spPr>
          <a:xfrm>
            <a:off x="5964208" y="3268848"/>
            <a:ext cx="717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NTR" pitchFamily="2" charset="0"/>
                <a:cs typeface="NTR" pitchFamily="2" charset="0"/>
              </a:rPr>
              <a:t>Flap</a:t>
            </a:r>
            <a:endParaRPr lang="en-VN" sz="1800" dirty="0">
              <a:solidFill>
                <a:srgbClr val="FF0000"/>
              </a:solidFill>
              <a:latin typeface="NTR" pitchFamily="2" charset="0"/>
              <a:cs typeface="NTR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72125F1-AD90-40C5-98D4-E152B7A73EF6}"/>
              </a:ext>
            </a:extLst>
          </p:cNvPr>
          <p:cNvSpPr txBox="1"/>
          <p:nvPr/>
        </p:nvSpPr>
        <p:spPr>
          <a:xfrm>
            <a:off x="317592" y="3805130"/>
            <a:ext cx="5646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Action: </a:t>
            </a:r>
            <a:r>
              <a:rPr lang="en-US" sz="20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Flap (move up by velocity), Do nothing (fall by gravity)</a:t>
            </a:r>
          </a:p>
        </p:txBody>
      </p:sp>
    </p:spTree>
    <p:extLst>
      <p:ext uri="{BB962C8B-B14F-4D97-AF65-F5344CB8AC3E}">
        <p14:creationId xmlns:p14="http://schemas.microsoft.com/office/powerpoint/2010/main" val="305404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n ingénieur crée une version de Flappy Bird dans Finder pour MacOS">
            <a:extLst>
              <a:ext uri="{FF2B5EF4-FFF2-40B4-BE49-F238E27FC236}">
                <a16:creationId xmlns:a16="http://schemas.microsoft.com/office/drawing/2014/main" id="{51BE8201-5D74-D7B6-2813-ED1A7DB2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0"/>
            <a:ext cx="12077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DD3B5-68F4-14CD-D1BB-C1147D0497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rot="5400000">
            <a:off x="1151183" y="2573410"/>
            <a:ext cx="644129" cy="644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4D6D8-799A-8A57-25F3-6DC90BFBB625}"/>
              </a:ext>
            </a:extLst>
          </p:cNvPr>
          <p:cNvSpPr txBox="1"/>
          <p:nvPr/>
        </p:nvSpPr>
        <p:spPr>
          <a:xfrm>
            <a:off x="857531" y="3217539"/>
            <a:ext cx="1231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Mechanics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DF13B2-EE59-BCD5-2E35-FE76B21FC32B}"/>
              </a:ext>
            </a:extLst>
          </p:cNvPr>
          <p:cNvCxnSpPr>
            <a:cxnSpLocks/>
          </p:cNvCxnSpPr>
          <p:nvPr/>
        </p:nvCxnSpPr>
        <p:spPr>
          <a:xfrm flipV="1">
            <a:off x="9378908" y="1587500"/>
            <a:ext cx="0" cy="1814705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4D7D1B-77EC-A9EC-FC9D-636A12D4566C}"/>
              </a:ext>
            </a:extLst>
          </p:cNvPr>
          <p:cNvSpPr txBox="1"/>
          <p:nvPr/>
        </p:nvSpPr>
        <p:spPr>
          <a:xfrm>
            <a:off x="9385954" y="2388744"/>
            <a:ext cx="1231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Gap size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0720D6-0293-2F35-5818-6F699693D3A8}"/>
              </a:ext>
            </a:extLst>
          </p:cNvPr>
          <p:cNvCxnSpPr>
            <a:cxnSpLocks/>
          </p:cNvCxnSpPr>
          <p:nvPr/>
        </p:nvCxnSpPr>
        <p:spPr>
          <a:xfrm>
            <a:off x="4743450" y="2895474"/>
            <a:ext cx="3765410" cy="2802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215235-05A2-7E9E-4230-F1ADE25ECB50}"/>
              </a:ext>
            </a:extLst>
          </p:cNvPr>
          <p:cNvCxnSpPr>
            <a:cxnSpLocks/>
          </p:cNvCxnSpPr>
          <p:nvPr/>
        </p:nvCxnSpPr>
        <p:spPr>
          <a:xfrm>
            <a:off x="4318000" y="3257578"/>
            <a:ext cx="0" cy="6633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C6EC75-125B-6E97-DA36-C8D0757A1866}"/>
              </a:ext>
            </a:extLst>
          </p:cNvPr>
          <p:cNvSpPr txBox="1"/>
          <p:nvPr/>
        </p:nvSpPr>
        <p:spPr>
          <a:xfrm>
            <a:off x="3201153" y="3927274"/>
            <a:ext cx="20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Gravity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88CC27-56F3-44A6-4679-AEC2012E9B2E}"/>
              </a:ext>
            </a:extLst>
          </p:cNvPr>
          <p:cNvCxnSpPr>
            <a:cxnSpLocks/>
          </p:cNvCxnSpPr>
          <p:nvPr/>
        </p:nvCxnSpPr>
        <p:spPr>
          <a:xfrm flipV="1">
            <a:off x="8458225" y="1587500"/>
            <a:ext cx="0" cy="1307974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878B6FE-A473-6F7B-B982-B971A7977105}"/>
              </a:ext>
            </a:extLst>
          </p:cNvPr>
          <p:cNvSpPr txBox="1"/>
          <p:nvPr/>
        </p:nvSpPr>
        <p:spPr>
          <a:xfrm>
            <a:off x="6299066" y="2006882"/>
            <a:ext cx="2209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Vertical distance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DA616C-7BAA-82CE-57E6-9E6C51F369D0}"/>
              </a:ext>
            </a:extLst>
          </p:cNvPr>
          <p:cNvCxnSpPr>
            <a:cxnSpLocks/>
          </p:cNvCxnSpPr>
          <p:nvPr/>
        </p:nvCxnSpPr>
        <p:spPr>
          <a:xfrm flipV="1">
            <a:off x="4756150" y="2503968"/>
            <a:ext cx="497560" cy="38188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FBFA55-DEAA-2EC5-74DB-80FD1E9F2EB2}"/>
              </a:ext>
            </a:extLst>
          </p:cNvPr>
          <p:cNvSpPr txBox="1"/>
          <p:nvPr/>
        </p:nvSpPr>
        <p:spPr>
          <a:xfrm>
            <a:off x="4338104" y="2120624"/>
            <a:ext cx="20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 Flap (Move up)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A50739-C576-328C-8BDD-EEEA1948939B}"/>
              </a:ext>
            </a:extLst>
          </p:cNvPr>
          <p:cNvCxnSpPr>
            <a:cxnSpLocks/>
          </p:cNvCxnSpPr>
          <p:nvPr/>
        </p:nvCxnSpPr>
        <p:spPr>
          <a:xfrm>
            <a:off x="4756150" y="2909486"/>
            <a:ext cx="497560" cy="58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0820CBE-9D65-4F81-D640-AACD94A26EC4}"/>
              </a:ext>
            </a:extLst>
          </p:cNvPr>
          <p:cNvSpPr txBox="1"/>
          <p:nvPr/>
        </p:nvSpPr>
        <p:spPr>
          <a:xfrm>
            <a:off x="4584699" y="3491756"/>
            <a:ext cx="222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Do nothing (Fall)</a:t>
            </a:r>
            <a:endParaRPr lang="en-VN" sz="18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9F5A0-412E-D5AD-19D7-FE72650996F5}"/>
              </a:ext>
            </a:extLst>
          </p:cNvPr>
          <p:cNvSpPr/>
          <p:nvPr/>
        </p:nvSpPr>
        <p:spPr>
          <a:xfrm>
            <a:off x="2717800" y="4183605"/>
            <a:ext cx="483353" cy="41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3C8A2-8A8B-026E-AAE5-A94A4B69CB26}"/>
              </a:ext>
            </a:extLst>
          </p:cNvPr>
          <p:cNvSpPr txBox="1"/>
          <p:nvPr/>
        </p:nvSpPr>
        <p:spPr>
          <a:xfrm>
            <a:off x="1924332" y="4682902"/>
            <a:ext cx="20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Gift</a:t>
            </a:r>
          </a:p>
        </p:txBody>
      </p:sp>
    </p:spTree>
    <p:extLst>
      <p:ext uri="{BB962C8B-B14F-4D97-AF65-F5344CB8AC3E}">
        <p14:creationId xmlns:p14="http://schemas.microsoft.com/office/powerpoint/2010/main" val="119008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F2C6-FCD3-77AF-FC82-52BC06F3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n ingénieur crée une version de Flappy Bird dans Finder pour MacOS">
            <a:extLst>
              <a:ext uri="{FF2B5EF4-FFF2-40B4-BE49-F238E27FC236}">
                <a16:creationId xmlns:a16="http://schemas.microsoft.com/office/drawing/2014/main" id="{4EFAFA52-ABA8-8381-5DDA-6542E1CD8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0"/>
            <a:ext cx="12077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CE631E-7B46-FEAE-2C6F-187AA2C8AC1C}"/>
              </a:ext>
            </a:extLst>
          </p:cNvPr>
          <p:cNvCxnSpPr>
            <a:cxnSpLocks/>
          </p:cNvCxnSpPr>
          <p:nvPr/>
        </p:nvCxnSpPr>
        <p:spPr>
          <a:xfrm flipV="1">
            <a:off x="4756150" y="2489956"/>
            <a:ext cx="1651350" cy="39589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13C92F3-9D07-4D49-DDBE-8E40736A9A61}"/>
              </a:ext>
            </a:extLst>
          </p:cNvPr>
          <p:cNvSpPr txBox="1"/>
          <p:nvPr/>
        </p:nvSpPr>
        <p:spPr>
          <a:xfrm>
            <a:off x="5524347" y="1882573"/>
            <a:ext cx="2311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92D050"/>
                </a:solidFill>
                <a:latin typeface="NTR" pitchFamily="2" charset="0"/>
                <a:cs typeface="NTR" pitchFamily="2" charset="0"/>
              </a:rPr>
              <a:t>Passing a pipe</a:t>
            </a:r>
          </a:p>
          <a:p>
            <a:pPr algn="ctr"/>
            <a:r>
              <a:rPr lang="en-US" sz="1800" b="1" dirty="0">
                <a:solidFill>
                  <a:srgbClr val="92D050"/>
                </a:solidFill>
                <a:latin typeface="NTR" pitchFamily="2" charset="0"/>
                <a:cs typeface="NTR" pitchFamily="2" charset="0"/>
              </a:rPr>
              <a:t>Score + 1, reward + 200</a:t>
            </a:r>
          </a:p>
          <a:p>
            <a:pPr algn="ctr"/>
            <a:endParaRPr lang="en-VN" sz="1800" b="1" dirty="0">
              <a:solidFill>
                <a:srgbClr val="92D050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AD9E02D-51C9-5002-3A3F-8668F1D1BAFA}"/>
              </a:ext>
            </a:extLst>
          </p:cNvPr>
          <p:cNvCxnSpPr>
            <a:cxnSpLocks/>
          </p:cNvCxnSpPr>
          <p:nvPr/>
        </p:nvCxnSpPr>
        <p:spPr>
          <a:xfrm>
            <a:off x="4756150" y="2909486"/>
            <a:ext cx="616652" cy="94248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15CA7E-FD06-F4E3-6A4B-C66019F833E9}"/>
              </a:ext>
            </a:extLst>
          </p:cNvPr>
          <p:cNvSpPr txBox="1"/>
          <p:nvPr/>
        </p:nvSpPr>
        <p:spPr>
          <a:xfrm>
            <a:off x="2290670" y="3277222"/>
            <a:ext cx="2861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NTR" pitchFamily="2" charset="0"/>
                <a:cs typeface="NTR" pitchFamily="2" charset="0"/>
              </a:rPr>
              <a:t>Collision or Out-of-bounds 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  <a:latin typeface="NTR" pitchFamily="2" charset="0"/>
                <a:cs typeface="NTR" pitchFamily="2" charset="0"/>
              </a:rPr>
              <a:t>Reward – 1000, END</a:t>
            </a:r>
            <a:endParaRPr lang="en-VN" sz="1800" b="1" dirty="0">
              <a:solidFill>
                <a:srgbClr val="C00000"/>
              </a:solidFill>
              <a:latin typeface="NTR" pitchFamily="2" charset="0"/>
              <a:cs typeface="NT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C4AC7-AF51-493C-070F-2271BECDD64A}"/>
              </a:ext>
            </a:extLst>
          </p:cNvPr>
          <p:cNvSpPr/>
          <p:nvPr/>
        </p:nvSpPr>
        <p:spPr>
          <a:xfrm>
            <a:off x="7352513" y="3352675"/>
            <a:ext cx="483353" cy="41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BEDF4-82E9-897F-8D9F-04EC9D3DF28A}"/>
              </a:ext>
            </a:extLst>
          </p:cNvPr>
          <p:cNvSpPr txBox="1"/>
          <p:nvPr/>
        </p:nvSpPr>
        <p:spPr>
          <a:xfrm>
            <a:off x="6407500" y="3851972"/>
            <a:ext cx="222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NTR" pitchFamily="2" charset="0"/>
                <a:cs typeface="NTR" pitchFamily="2" charset="0"/>
              </a:rPr>
              <a:t>Collecting a Gift</a:t>
            </a:r>
          </a:p>
          <a:p>
            <a:pPr algn="ctr"/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NTR" pitchFamily="2" charset="0"/>
                <a:cs typeface="NTR" pitchFamily="2" charset="0"/>
              </a:rPr>
              <a:t>Gift + 1, reward + 500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24D86C-C462-99F9-D20E-D41CC7F37DD2}"/>
              </a:ext>
            </a:extLst>
          </p:cNvPr>
          <p:cNvCxnSpPr>
            <a:cxnSpLocks/>
          </p:cNvCxnSpPr>
          <p:nvPr/>
        </p:nvCxnSpPr>
        <p:spPr>
          <a:xfrm>
            <a:off x="4756150" y="2895474"/>
            <a:ext cx="2596363" cy="533526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A046C2-C59C-1844-625B-0FD6AF097788}"/>
              </a:ext>
            </a:extLst>
          </p:cNvPr>
          <p:cNvSpPr/>
          <p:nvPr/>
        </p:nvSpPr>
        <p:spPr>
          <a:xfrm>
            <a:off x="10078780" y="220009"/>
            <a:ext cx="483353" cy="41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086C5-D530-6D84-0519-A5DF5ACDDD99}"/>
              </a:ext>
            </a:extLst>
          </p:cNvPr>
          <p:cNvSpPr txBox="1"/>
          <p:nvPr/>
        </p:nvSpPr>
        <p:spPr>
          <a:xfrm>
            <a:off x="9285312" y="719306"/>
            <a:ext cx="206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NTR" pitchFamily="2" charset="0"/>
                <a:cs typeface="NTR" pitchFamily="2" charset="0"/>
              </a:rPr>
              <a:t>Missing a Gift</a:t>
            </a:r>
          </a:p>
          <a:p>
            <a:pPr algn="ctr"/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NTR" pitchFamily="2" charset="0"/>
                <a:cs typeface="NTR" pitchFamily="2" charset="0"/>
              </a:rPr>
              <a:t>Reward - 50</a:t>
            </a:r>
          </a:p>
        </p:txBody>
      </p:sp>
    </p:spTree>
    <p:extLst>
      <p:ext uri="{BB962C8B-B14F-4D97-AF65-F5344CB8AC3E}">
        <p14:creationId xmlns:p14="http://schemas.microsoft.com/office/powerpoint/2010/main" val="3194260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74638E2E-A682-FB4F-611E-82F8C024F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>
            <a:extLst>
              <a:ext uri="{FF2B5EF4-FFF2-40B4-BE49-F238E27FC236}">
                <a16:creationId xmlns:a16="http://schemas.microsoft.com/office/drawing/2014/main" id="{4EEFF4FC-4808-DA83-130D-2F2098E691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>
            <a:extLst>
              <a:ext uri="{FF2B5EF4-FFF2-40B4-BE49-F238E27FC236}">
                <a16:creationId xmlns:a16="http://schemas.microsoft.com/office/drawing/2014/main" id="{17B7FCA2-DD9C-83ED-884D-A85C896096DC}"/>
              </a:ext>
            </a:extLst>
          </p:cNvPr>
          <p:cNvSpPr/>
          <p:nvPr/>
        </p:nvSpPr>
        <p:spPr>
          <a:xfrm>
            <a:off x="679450" y="31115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3636"/>
              </a:lnSpc>
            </a:pPr>
            <a:r>
              <a:rPr lang="en-US" sz="44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2. Q-learning and SARSA</a:t>
            </a:r>
            <a:endParaRPr lang="en-US" sz="44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pic>
        <p:nvPicPr>
          <p:cNvPr id="313" name="Google Shape;313;p44" descr="preencoded.png">
            <a:extLst>
              <a:ext uri="{FF2B5EF4-FFF2-40B4-BE49-F238E27FC236}">
                <a16:creationId xmlns:a16="http://schemas.microsoft.com/office/drawing/2014/main" id="{874DBA4B-E71B-1E90-F898-DE9E5A7B54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09796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505</Words>
  <Application>Microsoft Office PowerPoint</Application>
  <PresentationFormat>Widescreen</PresentationFormat>
  <Paragraphs>97</Paragraphs>
  <Slides>15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NTR</vt:lpstr>
      <vt:lpstr>Arial</vt:lpstr>
      <vt:lpstr>Light theme</vt:lpstr>
      <vt:lpstr>Section</vt:lpstr>
      <vt:lpstr>1_office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 Phan</dc:creator>
  <cp:lastModifiedBy>Phan Kha</cp:lastModifiedBy>
  <cp:revision>111</cp:revision>
  <dcterms:modified xsi:type="dcterms:W3CDTF">2025-03-14T22:52:57Z</dcterms:modified>
</cp:coreProperties>
</file>